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58" r:id="rId5"/>
    <p:sldId id="260" r:id="rId6"/>
    <p:sldId id="259"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E82C4-03E7-499C-A4E5-86890BD90C1C}" type="datetimeFigureOut">
              <a:rPr lang="en-US" smtClean="0"/>
              <a:pPr/>
              <a:t>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F16BF-ACCD-4CE4-9B82-DBA8BA07DC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F16BF-ACCD-4CE4-9B82-DBA8BA07DC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CB9B16-93CC-41BB-86A4-062A22D57321}" type="datetime1">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5169E-96D9-4F73-A8F7-8FB6EFF37CB4}" type="datetime1">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BB3F1-D677-472B-8BF2-94F74B7D31B9}" type="datetime1">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6F11D-D2BE-45D4-AB9E-9324268EB95C}" type="datetime1">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4B54F8-0A36-46DE-A4A5-BEB784A27A38}" type="datetime1">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99856-56AA-4AEE-BA7C-91C86B85F23A}" type="datetime1">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C9EE0-883B-4B6F-B11A-0DDE60CD3A9D}" type="datetime1">
              <a:rPr lang="en-US" smtClean="0"/>
              <a:pPr/>
              <a:t>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A5F94-1B85-439B-8B33-540AF87B1ABD}" type="datetime1">
              <a:rPr lang="en-US" smtClean="0"/>
              <a:pPr/>
              <a:t>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894AE-C22D-49D7-BD8A-8D4CB1F80912}" type="datetime1">
              <a:rPr lang="en-US" smtClean="0"/>
              <a:pPr/>
              <a:t>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DE048-46F4-4B43-B316-78E8A2FA2603}" type="datetime1">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8F016-FEF7-4F80-A5AD-C68BB97E8FAB}" type="datetime1">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13A25-014A-4521-B0D8-0157257C0C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CD80B-1667-42DC-91B6-037D4AE5CA3C}" type="datetime1">
              <a:rPr lang="en-US" smtClean="0"/>
              <a:pPr/>
              <a:t>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13A25-014A-4521-B0D8-0157257C0CD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nergy.gov/energysources/fossilfuels.htm" TargetMode="Externa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umich.edu/~gs265/society/fossilfuels.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ewg.org/newsrelease/Free-Pass-for-Oil-and-Gas/09032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47800"/>
          </a:xfrm>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ormAutofit/>
          </a:bodyPr>
          <a:lstStyle/>
          <a:p>
            <a:r>
              <a:rPr lang="en-US" b="1" i="1" dirty="0" smtClean="0"/>
              <a:t>Fossil fuels and You</a:t>
            </a:r>
            <a:endParaRPr lang="en-US" dirty="0"/>
          </a:p>
        </p:txBody>
      </p:sp>
      <p:sp>
        <p:nvSpPr>
          <p:cNvPr id="3" name="Subtitle 2"/>
          <p:cNvSpPr>
            <a:spLocks noGrp="1"/>
          </p:cNvSpPr>
          <p:nvPr>
            <p:ph type="subTitle" idx="1"/>
          </p:nvPr>
        </p:nvSpPr>
        <p:spPr>
          <a:xfrm>
            <a:off x="1371600" y="4876800"/>
            <a:ext cx="6400800" cy="1371600"/>
          </a:xfrm>
        </p:spPr>
        <p:txBody>
          <a:bodyPr/>
          <a:lstStyle/>
          <a:p>
            <a:r>
              <a:rPr lang="en-US" dirty="0" smtClean="0"/>
              <a:t>By Reverend Penny</a:t>
            </a:r>
            <a:endParaRPr lang="en-US" dirty="0"/>
          </a:p>
        </p:txBody>
      </p:sp>
      <p:sp>
        <p:nvSpPr>
          <p:cNvPr id="4" name="Date Placeholder 3"/>
          <p:cNvSpPr>
            <a:spLocks noGrp="1"/>
          </p:cNvSpPr>
          <p:nvPr>
            <p:ph type="dt" sz="half" idx="10"/>
          </p:nvPr>
        </p:nvSpPr>
        <p:spPr/>
        <p:txBody>
          <a:bodyPr/>
          <a:lstStyle/>
          <a:p>
            <a:fld id="{15C1DD91-B5DE-4BE9-8ABD-1E08331BA48D}" type="datetime1">
              <a:rPr lang="en-US" smtClean="0"/>
              <a:pPr/>
              <a:t>2/7/2011</a:t>
            </a:fld>
            <a:endParaRPr lang="en-US"/>
          </a:p>
        </p:txBody>
      </p:sp>
      <p:pic>
        <p:nvPicPr>
          <p:cNvPr id="2050" name="Picture 2" descr="C:\Documents and Settings\HP Compaq User\My Documents\My Pictures\my documents\ist2_807449-off-shore-oil-platforms-at-sunset-1.jpg"/>
          <p:cNvPicPr>
            <a:picLocks noChangeAspect="1" noChangeArrowheads="1"/>
          </p:cNvPicPr>
          <p:nvPr/>
        </p:nvPicPr>
        <p:blipFill>
          <a:blip r:embed="rId4" cstate="print"/>
          <a:srcRect/>
          <a:stretch>
            <a:fillRect/>
          </a:stretch>
        </p:blipFill>
        <p:spPr bwMode="auto">
          <a:xfrm>
            <a:off x="2438400" y="2514601"/>
            <a:ext cx="426720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sndAc>
      <p:stSnd>
        <p:snd r:embed="rId3"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cene3d>
            <a:camera prst="orthographicFront"/>
            <a:lightRig rig="threePt" dir="t"/>
          </a:scene3d>
          <a:sp3d>
            <a:bevelT prst="convex"/>
          </a:sp3d>
        </p:spPr>
        <p:style>
          <a:lnRef idx="1">
            <a:schemeClr val="accent6"/>
          </a:lnRef>
          <a:fillRef idx="2">
            <a:schemeClr val="accent6"/>
          </a:fillRef>
          <a:effectRef idx="1">
            <a:schemeClr val="accent6"/>
          </a:effectRef>
          <a:fontRef idx="minor">
            <a:schemeClr val="dk1"/>
          </a:fontRef>
        </p:style>
        <p:txBody>
          <a:bodyPr/>
          <a:lstStyle/>
          <a:p>
            <a:r>
              <a:rPr lang="en-US" dirty="0" smtClean="0"/>
              <a:t>Alternative Energy Sources</a:t>
            </a:r>
            <a:endParaRPr lang="en-US" dirty="0"/>
          </a:p>
        </p:txBody>
      </p:sp>
      <p:sp>
        <p:nvSpPr>
          <p:cNvPr id="3" name="Date Placeholder 2"/>
          <p:cNvSpPr>
            <a:spLocks noGrp="1"/>
          </p:cNvSpPr>
          <p:nvPr>
            <p:ph type="dt" sz="half" idx="10"/>
          </p:nvPr>
        </p:nvSpPr>
        <p:spPr/>
        <p:txBody>
          <a:bodyPr/>
          <a:lstStyle/>
          <a:p>
            <a:fld id="{E41A5F94-1B85-439B-8B33-540AF87B1ABD}" type="datetime1">
              <a:rPr lang="en-US" smtClean="0"/>
              <a:pPr/>
              <a:t>2/7/2011</a:t>
            </a:fld>
            <a:endParaRPr lang="en-US"/>
          </a:p>
        </p:txBody>
      </p:sp>
      <p:sp>
        <p:nvSpPr>
          <p:cNvPr id="5" name="Content Placeholder 4"/>
          <p:cNvSpPr>
            <a:spLocks noGrp="1"/>
          </p:cNvSpPr>
          <p:nvPr>
            <p:ph sz="half" idx="4294967295"/>
          </p:nvPr>
        </p:nvSpPr>
        <p:spPr>
          <a:xfrm>
            <a:off x="609600" y="1752600"/>
            <a:ext cx="3429000" cy="4373563"/>
          </a:xfrm>
        </p:spPr>
        <p:txBody>
          <a:bodyPr>
            <a:normAutofit/>
          </a:bodyPr>
          <a:lstStyle/>
          <a:p>
            <a:pPr>
              <a:buFont typeface="Wingdings" pitchFamily="2" charset="2"/>
              <a:buChar char="Ø"/>
            </a:pPr>
            <a:r>
              <a:rPr lang="en-US" dirty="0" smtClean="0"/>
              <a:t>Wind Power</a:t>
            </a:r>
          </a:p>
          <a:p>
            <a:pPr>
              <a:buFont typeface="Wingdings" pitchFamily="2" charset="2"/>
              <a:buChar char="Ø"/>
            </a:pPr>
            <a:r>
              <a:rPr lang="en-US" dirty="0" smtClean="0"/>
              <a:t>Solar Energy</a:t>
            </a:r>
          </a:p>
          <a:p>
            <a:pPr>
              <a:buFont typeface="Wingdings" pitchFamily="2" charset="2"/>
              <a:buChar char="Ø"/>
            </a:pPr>
            <a:r>
              <a:rPr lang="en-US" dirty="0" smtClean="0"/>
              <a:t>Plant based Energy</a:t>
            </a:r>
          </a:p>
          <a:p>
            <a:pPr>
              <a:buFont typeface="Wingdings" pitchFamily="2" charset="2"/>
              <a:buChar char="Ø"/>
            </a:pPr>
            <a:r>
              <a:rPr lang="en-US" dirty="0" smtClean="0"/>
              <a:t> Geothermal</a:t>
            </a:r>
          </a:p>
          <a:p>
            <a:pPr>
              <a:buFont typeface="Wingdings" pitchFamily="2" charset="2"/>
              <a:buChar char="Ø"/>
            </a:pPr>
            <a:r>
              <a:rPr lang="en-US" dirty="0" smtClean="0"/>
              <a:t>Biomass</a:t>
            </a:r>
          </a:p>
          <a:p>
            <a:pPr>
              <a:buFont typeface="Wingdings" pitchFamily="2" charset="2"/>
              <a:buChar char="Ø"/>
            </a:pPr>
            <a:r>
              <a:rPr lang="en-US" dirty="0" smtClean="0"/>
              <a:t> Water power </a:t>
            </a:r>
          </a:p>
          <a:p>
            <a:pPr>
              <a:buFont typeface="Wingdings" pitchFamily="2" charset="2"/>
              <a:buChar char="Ø"/>
            </a:pPr>
            <a:endParaRPr lang="en-US" dirty="0" smtClean="0"/>
          </a:p>
        </p:txBody>
      </p:sp>
      <p:pic>
        <p:nvPicPr>
          <p:cNvPr id="30723" name="Picture 3" descr="C:\WINDOWS\Web\Wallpaper\Wind.jpg"/>
          <p:cNvPicPr>
            <a:picLocks noChangeAspect="1" noChangeArrowheads="1"/>
          </p:cNvPicPr>
          <p:nvPr/>
        </p:nvPicPr>
        <p:blipFill>
          <a:blip r:embed="rId3" cstate="print"/>
          <a:srcRect/>
          <a:stretch>
            <a:fillRect/>
          </a:stretch>
        </p:blipFill>
        <p:spPr bwMode="auto">
          <a:xfrm>
            <a:off x="3657600" y="2057400"/>
            <a:ext cx="5105400" cy="3810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outerShdw blurRad="50800" dist="25000" dir="5400000" rotWithShape="0">
              <a:srgbClr val="000000">
                <a:alpha val="40000"/>
              </a:srgbClr>
            </a:outerShdw>
          </a:effectLst>
        </p:spPr>
        <p:style>
          <a:lnRef idx="1">
            <a:schemeClr val="accent3"/>
          </a:lnRef>
          <a:fillRef idx="2">
            <a:schemeClr val="accent3"/>
          </a:fillRef>
          <a:effectRef idx="1">
            <a:schemeClr val="accent3"/>
          </a:effectRef>
          <a:fontRef idx="minor">
            <a:schemeClr val="dk1"/>
          </a:fontRef>
        </p:style>
        <p:txBody>
          <a:bodyPr/>
          <a:lstStyle/>
          <a:p>
            <a:r>
              <a:rPr lang="en-US" dirty="0" smtClean="0"/>
              <a:t>Conserve Energy</a:t>
            </a:r>
            <a:endParaRPr lang="en-US" dirty="0"/>
          </a:p>
        </p:txBody>
      </p:sp>
      <p:sp>
        <p:nvSpPr>
          <p:cNvPr id="5" name="Date Placeholder 4"/>
          <p:cNvSpPr>
            <a:spLocks noGrp="1"/>
          </p:cNvSpPr>
          <p:nvPr>
            <p:ph type="dt" sz="half" idx="10"/>
          </p:nvPr>
        </p:nvSpPr>
        <p:spPr/>
        <p:txBody>
          <a:bodyPr/>
          <a:lstStyle/>
          <a:p>
            <a:fld id="{62D99856-56AA-4AEE-BA7C-91C86B85F23A}" type="datetime1">
              <a:rPr lang="en-US" smtClean="0"/>
              <a:pPr/>
              <a:t>2/7/2011</a:t>
            </a:fld>
            <a:endParaRPr lang="en-US"/>
          </a:p>
        </p:txBody>
      </p:sp>
      <p:sp>
        <p:nvSpPr>
          <p:cNvPr id="3" name="Content Placeholder 2"/>
          <p:cNvSpPr>
            <a:spLocks noGrp="1"/>
          </p:cNvSpPr>
          <p:nvPr>
            <p:ph sz="half" idx="4294967295"/>
          </p:nvPr>
        </p:nvSpPr>
        <p:spPr>
          <a:xfrm>
            <a:off x="457200" y="1905000"/>
            <a:ext cx="3962400" cy="4221163"/>
          </a:xfrm>
          <a:scene3d>
            <a:camera prst="perspectiveHeroicExtremeRightFacing"/>
            <a:lightRig rig="threePt" dir="t"/>
          </a:scene3d>
        </p:spPr>
        <p:txBody>
          <a:bodyPr>
            <a:normAutofit/>
          </a:bodyPr>
          <a:lstStyle/>
          <a:p>
            <a:pPr>
              <a:buFont typeface="Wingdings" pitchFamily="2" charset="2"/>
              <a:buChar char="Ø"/>
            </a:pPr>
            <a:r>
              <a:rPr lang="en-US" dirty="0" smtClean="0"/>
              <a:t>Car Pool</a:t>
            </a:r>
          </a:p>
          <a:p>
            <a:pPr>
              <a:buFont typeface="Wingdings" pitchFamily="2" charset="2"/>
              <a:buChar char="Ø"/>
            </a:pPr>
            <a:r>
              <a:rPr lang="en-US" dirty="0" smtClean="0"/>
              <a:t>Recycle</a:t>
            </a:r>
          </a:p>
          <a:p>
            <a:pPr>
              <a:buFont typeface="Wingdings" pitchFamily="2" charset="2"/>
              <a:buChar char="Ø"/>
            </a:pPr>
            <a:r>
              <a:rPr lang="en-US" dirty="0" smtClean="0"/>
              <a:t>Reuse</a:t>
            </a:r>
          </a:p>
          <a:p>
            <a:pPr>
              <a:buFont typeface="Wingdings" pitchFamily="2" charset="2"/>
              <a:buChar char="Ø"/>
            </a:pPr>
            <a:r>
              <a:rPr lang="en-US" dirty="0" smtClean="0"/>
              <a:t>Shut off &amp; unplug  when not in use</a:t>
            </a:r>
          </a:p>
          <a:p>
            <a:pPr>
              <a:buFont typeface="Wingdings" pitchFamily="2" charset="2"/>
              <a:buChar char="Ø"/>
            </a:pPr>
            <a:r>
              <a:rPr lang="en-US" dirty="0" smtClean="0"/>
              <a:t>Use alternative energy sources</a:t>
            </a:r>
          </a:p>
          <a:p>
            <a:pPr>
              <a:buNone/>
            </a:pPr>
            <a:endParaRPr lang="en-US" dirty="0" smtClean="0"/>
          </a:p>
          <a:p>
            <a:pPr>
              <a:buNone/>
            </a:pPr>
            <a:endParaRPr lang="en-US" dirty="0"/>
          </a:p>
        </p:txBody>
      </p:sp>
      <p:pic>
        <p:nvPicPr>
          <p:cNvPr id="31747" name="Picture 3" descr="C:\Program Files\Microsoft Office\MEDIA\CAGCAT10\j0293240.wmf"/>
          <p:cNvPicPr>
            <a:picLocks noChangeAspect="1" noChangeArrowheads="1"/>
          </p:cNvPicPr>
          <p:nvPr/>
        </p:nvPicPr>
        <p:blipFill>
          <a:blip r:embed="rId4" cstate="print"/>
          <a:srcRect/>
          <a:stretch>
            <a:fillRect/>
          </a:stretch>
        </p:blipFill>
        <p:spPr bwMode="auto">
          <a:xfrm>
            <a:off x="4800600" y="1828800"/>
            <a:ext cx="3657600" cy="4114800"/>
          </a:xfrm>
          <a:prstGeom prst="rect">
            <a:avLst/>
          </a:prstGeom>
          <a:effectLst>
            <a:glow rad="228600">
              <a:schemeClr val="accent3">
                <a:satMod val="175000"/>
                <a:alpha val="40000"/>
              </a:schemeClr>
            </a:glow>
            <a:outerShdw blurRad="50800" dist="20000" dir="5400000" rotWithShape="0">
              <a:srgbClr val="000000">
                <a:alpha val="42000"/>
              </a:srgbClr>
            </a:outerShdw>
          </a:effectLst>
        </p:spPr>
        <p:style>
          <a:lnRef idx="0">
            <a:schemeClr val="accent3"/>
          </a:lnRef>
          <a:fillRef idx="3">
            <a:schemeClr val="accent3"/>
          </a:fillRef>
          <a:effectRef idx="3">
            <a:schemeClr val="accent3"/>
          </a:effectRef>
          <a:fontRef idx="minor">
            <a:schemeClr val="lt1"/>
          </a:fontRef>
        </p:style>
      </p:pic>
    </p:spTree>
  </p:cSld>
  <p:clrMapOvr>
    <a:masterClrMapping/>
  </p:clrMapOvr>
  <p:transition spd="slow">
    <p:dissolve/>
    <p:sndAc>
      <p:stSnd>
        <p:snd r:embed="rId3" name="voltag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D1C9EE0-883B-4B6F-B11A-0DDE60CD3A9D}" type="datetime1">
              <a:rPr lang="en-US" smtClean="0"/>
              <a:pPr/>
              <a:t>2/7/2011</a:t>
            </a:fld>
            <a:endParaRPr lang="en-US"/>
          </a:p>
        </p:txBody>
      </p:sp>
      <p:sp>
        <p:nvSpPr>
          <p:cNvPr id="2" name="Title 1"/>
          <p:cNvSpPr>
            <a:spLocks noGrp="1"/>
          </p:cNvSpPr>
          <p:nvPr>
            <p:ph type="title" idx="4294967295"/>
          </p:nvPr>
        </p:nvSpPr>
        <p:spPr>
          <a:xfrm>
            <a:off x="838200" y="609600"/>
            <a:ext cx="7696200" cy="5562600"/>
          </a:xfrm>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How Many Ways to Conserve our Non Renewable Energy Resources can You Think Of?</a:t>
            </a:r>
            <a:endParaRPr lang="en-US" dirty="0"/>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pPr>
              <a:buFont typeface="Wingdings" pitchFamily="2" charset="2"/>
              <a:buChar char="q"/>
            </a:pPr>
            <a:r>
              <a:rPr lang="en-US" dirty="0" smtClean="0"/>
              <a:t>Don’t Be Part of the Problem!</a:t>
            </a:r>
            <a:endParaRPr lang="en-US" dirty="0"/>
          </a:p>
        </p:txBody>
      </p:sp>
      <p:sp>
        <p:nvSpPr>
          <p:cNvPr id="8" name="Content Placeholder 7"/>
          <p:cNvSpPr>
            <a:spLocks noGrp="1"/>
          </p:cNvSpPr>
          <p:nvPr>
            <p:ph sz="half" idx="2"/>
          </p:nvPr>
        </p:nvSpPr>
        <p:spPr/>
        <p:txBody>
          <a:bodyPr/>
          <a:lstStyle/>
          <a:p>
            <a:pPr>
              <a:buFont typeface="Wingdings" pitchFamily="2" charset="2"/>
              <a:buChar char="q"/>
            </a:pPr>
            <a:r>
              <a:rPr lang="en-US" dirty="0" smtClean="0"/>
              <a:t>Be Part of the Solution!</a:t>
            </a:r>
            <a:endParaRPr lang="en-US" dirty="0"/>
          </a:p>
        </p:txBody>
      </p:sp>
      <p:sp>
        <p:nvSpPr>
          <p:cNvPr id="2" name="Date Placeholder 1"/>
          <p:cNvSpPr>
            <a:spLocks noGrp="1"/>
          </p:cNvSpPr>
          <p:nvPr>
            <p:ph type="dt" sz="half" idx="10"/>
          </p:nvPr>
        </p:nvSpPr>
        <p:spPr/>
        <p:txBody>
          <a:bodyPr/>
          <a:lstStyle/>
          <a:p>
            <a:fld id="{BFC894AE-C22D-49D7-BD8A-8D4CB1F80912}" type="datetime1">
              <a:rPr lang="en-US" smtClean="0"/>
              <a:pPr/>
              <a:t>2/7/2011</a:t>
            </a:fld>
            <a:endParaRPr lang="en-US"/>
          </a:p>
        </p:txBody>
      </p:sp>
      <p:pic>
        <p:nvPicPr>
          <p:cNvPr id="32770" name="Picture 2" descr="C:\Documents and Settings\HP Compaq User\My Documents\Downloads\robbie jo green shirt kneeling down.jpg"/>
          <p:cNvPicPr>
            <a:picLocks noChangeAspect="1" noChangeArrowheads="1"/>
          </p:cNvPicPr>
          <p:nvPr/>
        </p:nvPicPr>
        <p:blipFill>
          <a:blip r:embed="rId4" cstate="print"/>
          <a:srcRect/>
          <a:stretch>
            <a:fillRect/>
          </a:stretch>
        </p:blipFill>
        <p:spPr bwMode="auto">
          <a:xfrm>
            <a:off x="5410200" y="2514600"/>
            <a:ext cx="2438400"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2772" name="Picture 4" descr="C:\Documents and Settings\HP Compaq User\My Documents\John green shirt sticking tonguq out.JPG"/>
          <p:cNvPicPr>
            <a:picLocks noChangeAspect="1" noChangeArrowheads="1"/>
          </p:cNvPicPr>
          <p:nvPr/>
        </p:nvPicPr>
        <p:blipFill>
          <a:blip r:embed="rId5" cstate="print"/>
          <a:srcRect/>
          <a:stretch>
            <a:fillRect/>
          </a:stretch>
        </p:blipFill>
        <p:spPr bwMode="auto">
          <a:xfrm>
            <a:off x="838200" y="3276600"/>
            <a:ext cx="2895600" cy="1905000"/>
          </a:xfrm>
          <a:prstGeom prst="rect">
            <a:avLst/>
          </a:prstGeom>
          <a:noFill/>
        </p:spPr>
      </p:pic>
      <p:sp>
        <p:nvSpPr>
          <p:cNvPr id="9" name="Title 8"/>
          <p:cNvSpPr>
            <a:spLocks noGrp="1"/>
          </p:cNvSpPr>
          <p:nvPr>
            <p:ph type="title"/>
          </p:nvPr>
        </p:nvSpPr>
        <p:spPr>
          <a:scene3d>
            <a:camera prst="orthographicFront">
              <a:rot lat="0" lon="0" rev="0"/>
            </a:camera>
            <a:lightRig rig="balanced" dir="t">
              <a:rot lat="0" lon="0" rev="0"/>
            </a:lightRig>
          </a:scene3d>
          <a:sp3d>
            <a:bevelT w="47625" h="69850" prst="hardEdge"/>
            <a:contourClr>
              <a:schemeClr val="lt1"/>
            </a:contourClr>
          </a:sp3d>
        </p:spPr>
        <p:style>
          <a:lnRef idx="0">
            <a:schemeClr val="accent3"/>
          </a:lnRef>
          <a:fillRef idx="3">
            <a:schemeClr val="accent3"/>
          </a:fillRef>
          <a:effectRef idx="3">
            <a:schemeClr val="accent3"/>
          </a:effectRef>
          <a:fontRef idx="minor">
            <a:schemeClr val="lt1"/>
          </a:fontRef>
        </p:style>
        <p:txBody>
          <a:bodyPr/>
          <a:lstStyle/>
          <a:p>
            <a:r>
              <a:rPr lang="en-US" dirty="0" smtClean="0"/>
              <a:t>Go Green!</a:t>
            </a:r>
            <a:endParaRPr lang="en-US" dirty="0"/>
          </a:p>
        </p:txBody>
      </p:sp>
    </p:spTree>
  </p:cSld>
  <p:clrMapOvr>
    <a:masterClrMapping/>
  </p:clrMapOvr>
  <p:transition spd="slow">
    <p:dissolve/>
    <p:sndAc>
      <p:stSnd>
        <p:snd r:embed="rId3" name="explod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1">
                <a:satMod val="175000"/>
                <a:alpha val="40000"/>
              </a:schemeClr>
            </a:glow>
            <a:outerShdw blurRad="50800" dist="20000" dir="5400000" rotWithShape="0">
              <a:srgbClr val="000000">
                <a:alpha val="42000"/>
              </a:srgbClr>
            </a:outerShdw>
          </a:effectLst>
        </p:spPr>
        <p:style>
          <a:lnRef idx="0">
            <a:schemeClr val="accent1"/>
          </a:lnRef>
          <a:fillRef idx="3">
            <a:schemeClr val="accent1"/>
          </a:fillRef>
          <a:effectRef idx="3">
            <a:schemeClr val="accent1"/>
          </a:effectRef>
          <a:fontRef idx="minor">
            <a:schemeClr val="lt1"/>
          </a:fontRef>
        </p:style>
        <p:txBody>
          <a:bodyPr/>
          <a:lstStyle/>
          <a:p>
            <a:r>
              <a:rPr lang="en-US" dirty="0" smtClean="0"/>
              <a:t>References</a:t>
            </a:r>
            <a:endParaRPr lang="en-US" dirty="0"/>
          </a:p>
        </p:txBody>
      </p:sp>
      <p:sp>
        <p:nvSpPr>
          <p:cNvPr id="3" name="Date Placeholder 2"/>
          <p:cNvSpPr>
            <a:spLocks noGrp="1"/>
          </p:cNvSpPr>
          <p:nvPr>
            <p:ph type="dt" sz="half" idx="10"/>
          </p:nvPr>
        </p:nvSpPr>
        <p:spPr/>
        <p:txBody>
          <a:bodyPr/>
          <a:lstStyle/>
          <a:p>
            <a:fld id="{E41A5F94-1B85-439B-8B33-540AF87B1ABD}" type="datetime1">
              <a:rPr lang="en-US" smtClean="0"/>
              <a:pPr/>
              <a:t>2/7/2011</a:t>
            </a:fld>
            <a:endParaRPr lang="en-US"/>
          </a:p>
        </p:txBody>
      </p:sp>
      <p:sp>
        <p:nvSpPr>
          <p:cNvPr id="4" name="Content Placeholder 3"/>
          <p:cNvSpPr>
            <a:spLocks noGrp="1"/>
          </p:cNvSpPr>
          <p:nvPr>
            <p:ph sz="half" idx="4294967295"/>
          </p:nvPr>
        </p:nvSpPr>
        <p:spPr>
          <a:xfrm>
            <a:off x="2438400" y="1600200"/>
            <a:ext cx="4800600" cy="4525963"/>
          </a:xfrm>
        </p:spPr>
        <p:txBody>
          <a:bodyPr/>
          <a:lstStyle/>
          <a:p>
            <a:pPr algn="ctr"/>
            <a:r>
              <a:rPr lang="en-US" sz="1400" dirty="0" smtClean="0"/>
              <a:t>Photos. Microsoft Office 2007. Clip art.</a:t>
            </a:r>
          </a:p>
          <a:p>
            <a:pPr algn="ctr"/>
            <a:r>
              <a:rPr lang="en-US" sz="1400" dirty="0" smtClean="0"/>
              <a:t>Photo. Slide 13 left. John Wayne </a:t>
            </a:r>
            <a:r>
              <a:rPr lang="en-US" sz="1400" dirty="0" err="1" smtClean="0"/>
              <a:t>Hibbitts</a:t>
            </a:r>
            <a:r>
              <a:rPr lang="en-US" sz="1400" dirty="0" smtClean="0"/>
              <a:t> Sr.</a:t>
            </a:r>
          </a:p>
          <a:p>
            <a:pPr algn="ctr"/>
            <a:r>
              <a:rPr lang="en-US" sz="1400" dirty="0" smtClean="0"/>
              <a:t>Photo. Slide 13 right.</a:t>
            </a:r>
          </a:p>
          <a:p>
            <a:pPr algn="ctr">
              <a:buNone/>
            </a:pPr>
            <a:r>
              <a:rPr lang="en-US" sz="1400" dirty="0" smtClean="0"/>
              <a:t>Robert Hedges Jr.</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lstStyle/>
          <a:p>
            <a:r>
              <a:rPr lang="en-US" dirty="0" smtClean="0"/>
              <a:t>Fossil Fuels</a:t>
            </a:r>
            <a:endParaRPr lang="en-US" dirty="0"/>
          </a:p>
        </p:txBody>
      </p:sp>
      <p:sp>
        <p:nvSpPr>
          <p:cNvPr id="5" name="Content Placeholder 4"/>
          <p:cNvSpPr>
            <a:spLocks noGrp="1"/>
          </p:cNvSpPr>
          <p:nvPr>
            <p:ph idx="1"/>
          </p:nvPr>
        </p:nvSpPr>
        <p:spPr>
          <a:xfrm>
            <a:off x="457200" y="1143000"/>
            <a:ext cx="8229600" cy="4983163"/>
          </a:xfrm>
        </p:spPr>
        <p:txBody>
          <a:bodyPr>
            <a:normAutofit fontScale="85000" lnSpcReduction="20000"/>
          </a:bodyPr>
          <a:lstStyle/>
          <a:p>
            <a:pPr algn="ctr" fontAlgn="base">
              <a:buNone/>
            </a:pPr>
            <a:r>
              <a:rPr lang="en-US" i="1" dirty="0" smtClean="0"/>
              <a:t> </a:t>
            </a:r>
            <a:endParaRPr lang="en-US" dirty="0"/>
          </a:p>
          <a:p>
            <a:pPr>
              <a:buFont typeface="Wingdings" pitchFamily="2" charset="2"/>
              <a:buChar char="q"/>
            </a:pPr>
            <a:r>
              <a:rPr lang="en-US" b="1" dirty="0"/>
              <a:t> </a:t>
            </a:r>
            <a:r>
              <a:rPr lang="en-US" dirty="0" smtClean="0"/>
              <a:t> </a:t>
            </a:r>
            <a:r>
              <a:rPr lang="en-US" b="1" dirty="0" smtClean="0"/>
              <a:t>According </a:t>
            </a:r>
            <a:r>
              <a:rPr lang="en-US" b="1" dirty="0"/>
              <a:t>to the U.S. Department of Energy: </a:t>
            </a:r>
            <a:endParaRPr lang="en-US" b="1" dirty="0" smtClean="0"/>
          </a:p>
          <a:p>
            <a:pPr>
              <a:buNone/>
            </a:pPr>
            <a:endParaRPr lang="en-US" b="1" dirty="0" smtClean="0"/>
          </a:p>
          <a:p>
            <a:pPr>
              <a:buNone/>
            </a:pPr>
            <a:r>
              <a:rPr lang="en-US" b="1" dirty="0" smtClean="0"/>
              <a:t>“</a:t>
            </a:r>
            <a:r>
              <a:rPr lang="en-US" dirty="0"/>
              <a:t>Fossil fuels - coal, oil and natural gas -- currently provide more than 85% of all the energy consumed in the United States, nearly two-thirds of our electricity, and virtually all of </a:t>
            </a:r>
            <a:r>
              <a:rPr lang="en-US" dirty="0" smtClean="0"/>
              <a:t>our transportation </a:t>
            </a:r>
            <a:r>
              <a:rPr lang="en-US" dirty="0"/>
              <a:t>fuels.   Moreover, it is likely that the nation's reliance on fossil fuels to power an expanding economy will actually increase over at least the next two decades even with aggressive development and deployment of new renewable and nuclear technologies.” </a:t>
            </a:r>
          </a:p>
          <a:p>
            <a:pPr algn="ctr">
              <a:buNone/>
            </a:pPr>
            <a:r>
              <a:rPr lang="en-US" u="sng" dirty="0">
                <a:solidFill>
                  <a:srgbClr val="FFFF00"/>
                </a:solidFill>
                <a:hlinkClick r:id="rId4"/>
              </a:rPr>
              <a:t>http://www.energy.gov/energysources/fossilfuels.htm</a:t>
            </a:r>
            <a:endParaRPr lang="en-US" dirty="0">
              <a:solidFill>
                <a:srgbClr val="FFFF00"/>
              </a:solidFill>
            </a:endParaRPr>
          </a:p>
        </p:txBody>
      </p:sp>
      <p:sp>
        <p:nvSpPr>
          <p:cNvPr id="6" name="Date Placeholder 5"/>
          <p:cNvSpPr>
            <a:spLocks noGrp="1"/>
          </p:cNvSpPr>
          <p:nvPr>
            <p:ph type="dt" sz="half" idx="10"/>
          </p:nvPr>
        </p:nvSpPr>
        <p:spPr/>
        <p:txBody>
          <a:bodyPr/>
          <a:lstStyle/>
          <a:p>
            <a:fld id="{BB1F538E-2295-42F7-A094-1F58B18B983B}" type="datetime1">
              <a:rPr lang="en-US" smtClean="0"/>
              <a:pPr/>
              <a:t>2/7/2011</a:t>
            </a:fld>
            <a:endParaRPr lang="en-US"/>
          </a:p>
        </p:txBody>
      </p:sp>
    </p:spTree>
  </p:cSld>
  <p:clrMapOvr>
    <a:masterClrMapping/>
  </p:clrMapOvr>
  <p:transition spd="slow">
    <p:sndAc>
      <p:stSnd>
        <p:snd r:embed="rId3"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t>What are Fossil Fuels Made From?</a:t>
            </a:r>
            <a:endParaRPr lang="en-US" sz="4000" dirty="0"/>
          </a:p>
        </p:txBody>
      </p:sp>
      <p:sp>
        <p:nvSpPr>
          <p:cNvPr id="4" name="Date Placeholder 3"/>
          <p:cNvSpPr>
            <a:spLocks noGrp="1"/>
          </p:cNvSpPr>
          <p:nvPr>
            <p:ph type="dt" sz="half" idx="10"/>
          </p:nvPr>
        </p:nvSpPr>
        <p:spPr/>
        <p:txBody>
          <a:bodyPr/>
          <a:lstStyle/>
          <a:p>
            <a:fld id="{6466F11D-D2BE-45D4-AB9E-9324268EB95C}" type="datetime1">
              <a:rPr lang="en-US" smtClean="0"/>
              <a:pPr/>
              <a:t>2/7/2011</a:t>
            </a:fld>
            <a:endParaRPr lang="en-US"/>
          </a:p>
        </p:txBody>
      </p:sp>
      <p:pic>
        <p:nvPicPr>
          <p:cNvPr id="1026" name="Picture 2" descr="C:\Documents and Settings\HP Compaq User\Local Settings\Temporary Internet Files\Content.IE5\UCGWGAB4\MP900385761[1].jpg"/>
          <p:cNvPicPr>
            <a:picLocks noGrp="1" noChangeAspect="1" noChangeArrowheads="1"/>
          </p:cNvPicPr>
          <p:nvPr>
            <p:ph sz="half" idx="4294967295"/>
          </p:nvPr>
        </p:nvPicPr>
        <p:blipFill>
          <a:blip r:embed="rId4" cstate="print"/>
          <a:stretch>
            <a:fillRect/>
          </a:stretch>
        </p:blipFill>
        <p:spPr bwMode="auto">
          <a:xfrm>
            <a:off x="3200400" y="3886200"/>
            <a:ext cx="2819400" cy="23510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Content Placeholder 6"/>
          <p:cNvSpPr>
            <a:spLocks noGrp="1"/>
          </p:cNvSpPr>
          <p:nvPr>
            <p:ph sz="half" idx="4294967295"/>
          </p:nvPr>
        </p:nvSpPr>
        <p:spPr>
          <a:xfrm>
            <a:off x="5105400" y="1600200"/>
            <a:ext cx="4038600" cy="4525963"/>
          </a:xfrm>
        </p:spPr>
        <p:txBody>
          <a:bodyPr/>
          <a:lstStyle/>
          <a:p>
            <a:pPr>
              <a:buFont typeface="Wingdings" pitchFamily="2" charset="2"/>
              <a:buChar char="q"/>
            </a:pPr>
            <a:r>
              <a:rPr lang="en-US" dirty="0" smtClean="0"/>
              <a:t> Fossil’s are created by plant and animal life deteriorating inside layers of soil over many years</a:t>
            </a:r>
            <a:endParaRPr lang="en-US" dirty="0"/>
          </a:p>
        </p:txBody>
      </p:sp>
      <p:pic>
        <p:nvPicPr>
          <p:cNvPr id="1027" name="Picture 3" descr="C:\Documents and Settings\HP Compaq User\Local Settings\Temporary Internet Files\Content.IE5\YK25KOYQ\MP900438617[1].jpg"/>
          <p:cNvPicPr>
            <a:picLocks noChangeAspect="1" noChangeArrowheads="1"/>
          </p:cNvPicPr>
          <p:nvPr/>
        </p:nvPicPr>
        <p:blipFill>
          <a:blip r:embed="rId5" cstate="print"/>
          <a:srcRect/>
          <a:stretch>
            <a:fillRect/>
          </a:stretch>
        </p:blipFill>
        <p:spPr bwMode="auto">
          <a:xfrm>
            <a:off x="1143000" y="1676400"/>
            <a:ext cx="2743201" cy="24349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sndAc>
      <p:stSnd>
        <p:snd r:embed="rId3" name="pu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lstStyle/>
          <a:p>
            <a:r>
              <a:rPr lang="en-US" dirty="0" smtClean="0"/>
              <a:t>Fossil Fuels develop over Time</a:t>
            </a:r>
            <a:endParaRPr lang="en-US" dirty="0"/>
          </a:p>
        </p:txBody>
      </p:sp>
      <p:sp>
        <p:nvSpPr>
          <p:cNvPr id="3" name="Content Placeholder 2"/>
          <p:cNvSpPr>
            <a:spLocks noGrp="1"/>
          </p:cNvSpPr>
          <p:nvPr>
            <p:ph idx="1"/>
          </p:nvPr>
        </p:nvSpPr>
        <p:spPr/>
        <p:txBody>
          <a:bodyPr>
            <a:normAutofit/>
          </a:bodyPr>
          <a:lstStyle/>
          <a:p>
            <a:pPr fontAlgn="base">
              <a:buFont typeface="Wingdings" pitchFamily="2" charset="2"/>
              <a:buChar char="Ø"/>
            </a:pPr>
            <a:r>
              <a:rPr lang="en-US" b="1" i="1" dirty="0" smtClean="0"/>
              <a:t>It takes hundreds and sometimes millions of years </a:t>
            </a:r>
            <a:r>
              <a:rPr lang="en-US" b="1" i="1" dirty="0"/>
              <a:t>to create fossil </a:t>
            </a:r>
            <a:r>
              <a:rPr lang="en-US" b="1" i="1" dirty="0" smtClean="0"/>
              <a:t>fuels</a:t>
            </a:r>
          </a:p>
        </p:txBody>
      </p:sp>
      <p:sp>
        <p:nvSpPr>
          <p:cNvPr id="4" name="Date Placeholder 3"/>
          <p:cNvSpPr>
            <a:spLocks noGrp="1"/>
          </p:cNvSpPr>
          <p:nvPr>
            <p:ph type="dt" sz="half" idx="10"/>
          </p:nvPr>
        </p:nvSpPr>
        <p:spPr/>
        <p:txBody>
          <a:bodyPr/>
          <a:lstStyle/>
          <a:p>
            <a:fld id="{CB1B1E3B-9090-465D-856C-0E002E3F07D7}" type="datetime1">
              <a:rPr lang="en-US" smtClean="0"/>
              <a:pPr/>
              <a:t>2/7/2011</a:t>
            </a:fld>
            <a:endParaRPr lang="en-US"/>
          </a:p>
        </p:txBody>
      </p:sp>
      <p:pic>
        <p:nvPicPr>
          <p:cNvPr id="3075" name="Picture 3" descr="C:\Program Files\Microsoft Office\MEDIA\CAGCAT10\j0234131.wmf"/>
          <p:cNvPicPr>
            <a:picLocks noChangeAspect="1" noChangeArrowheads="1"/>
          </p:cNvPicPr>
          <p:nvPr/>
        </p:nvPicPr>
        <p:blipFill>
          <a:blip r:embed="rId3" cstate="print"/>
          <a:srcRect/>
          <a:stretch>
            <a:fillRect/>
          </a:stretch>
        </p:blipFill>
        <p:spPr bwMode="auto">
          <a:xfrm>
            <a:off x="3276600" y="3276600"/>
            <a:ext cx="31242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for Fossil Fuels</a:t>
            </a:r>
            <a:endParaRPr lang="en-US" dirty="0"/>
          </a:p>
        </p:txBody>
      </p:sp>
      <p:sp>
        <p:nvSpPr>
          <p:cNvPr id="5" name="Date Placeholder 4"/>
          <p:cNvSpPr>
            <a:spLocks noGrp="1"/>
          </p:cNvSpPr>
          <p:nvPr>
            <p:ph type="dt" sz="half" idx="10"/>
          </p:nvPr>
        </p:nvSpPr>
        <p:spPr/>
        <p:txBody>
          <a:bodyPr/>
          <a:lstStyle/>
          <a:p>
            <a:fld id="{62D99856-56AA-4AEE-BA7C-91C86B85F23A}" type="datetime1">
              <a:rPr lang="en-US" smtClean="0"/>
              <a:pPr/>
              <a:t>2/7/2011</a:t>
            </a:fld>
            <a:endParaRPr lang="en-US"/>
          </a:p>
        </p:txBody>
      </p:sp>
      <p:sp>
        <p:nvSpPr>
          <p:cNvPr id="3" name="Content Placeholder 2"/>
          <p:cNvSpPr>
            <a:spLocks noGrp="1"/>
          </p:cNvSpPr>
          <p:nvPr>
            <p:ph sz="half" idx="4294967295"/>
          </p:nvPr>
        </p:nvSpPr>
        <p:spPr>
          <a:xfrm>
            <a:off x="0" y="1600200"/>
            <a:ext cx="4038600" cy="4525963"/>
          </a:xfrm>
          <a:scene3d>
            <a:camera prst="perspectiveContrastingRightFacing"/>
            <a:lightRig rig="threePt" dir="t"/>
          </a:scene3d>
        </p:spPr>
        <p:txBody>
          <a:bodyPr/>
          <a:lstStyle/>
          <a:p>
            <a:pPr>
              <a:buFont typeface="Wingdings" pitchFamily="2" charset="2"/>
              <a:buChar char="Ø"/>
            </a:pPr>
            <a:r>
              <a:rPr lang="en-US" b="1" i="1" dirty="0" smtClean="0"/>
              <a:t>Cool &amp; heat our homes</a:t>
            </a:r>
          </a:p>
          <a:p>
            <a:pPr>
              <a:buFont typeface="Wingdings" pitchFamily="2" charset="2"/>
              <a:buChar char="Ø"/>
            </a:pPr>
            <a:r>
              <a:rPr lang="en-US" b="1" i="1" dirty="0" smtClean="0"/>
              <a:t>Transportation</a:t>
            </a:r>
          </a:p>
          <a:p>
            <a:pPr>
              <a:buFont typeface="Wingdings" pitchFamily="2" charset="2"/>
              <a:buChar char="Ø"/>
            </a:pPr>
            <a:r>
              <a:rPr lang="en-US" b="1" i="1" dirty="0" smtClean="0"/>
              <a:t>Electricity</a:t>
            </a:r>
          </a:p>
          <a:p>
            <a:pPr>
              <a:buFont typeface="Wingdings" pitchFamily="2" charset="2"/>
              <a:buChar char="Ø"/>
            </a:pPr>
            <a:r>
              <a:rPr lang="en-US" b="1" i="1" dirty="0" smtClean="0"/>
              <a:t>Transporting Goods</a:t>
            </a:r>
          </a:p>
          <a:p>
            <a:pPr>
              <a:buNone/>
            </a:pPr>
            <a:r>
              <a:rPr lang="en-US" b="1" i="1" dirty="0" smtClean="0"/>
              <a:t> </a:t>
            </a:r>
            <a:endParaRPr lang="en-US" dirty="0" smtClean="0"/>
          </a:p>
          <a:p>
            <a:endParaRPr lang="en-US" dirty="0"/>
          </a:p>
        </p:txBody>
      </p:sp>
      <p:pic>
        <p:nvPicPr>
          <p:cNvPr id="4098" name="Picture 2" descr="C:\Documents and Settings\HP Compaq User\My Documents\My Pictures\my cars\My Lexus.jpeg"/>
          <p:cNvPicPr>
            <a:picLocks noChangeAspect="1" noChangeArrowheads="1"/>
          </p:cNvPicPr>
          <p:nvPr/>
        </p:nvPicPr>
        <p:blipFill>
          <a:blip r:embed="rId4" cstate="print"/>
          <a:srcRect/>
          <a:stretch>
            <a:fillRect/>
          </a:stretch>
        </p:blipFill>
        <p:spPr bwMode="auto">
          <a:xfrm>
            <a:off x="3886200" y="1600200"/>
            <a:ext cx="4648200" cy="4114800"/>
          </a:xfrm>
          <a:prstGeom prst="rect">
            <a:avLst/>
          </a:prstGeom>
          <a:ln>
            <a:noFill/>
          </a:ln>
          <a:effectLst>
            <a:softEdge rad="112500"/>
          </a:effectLst>
          <a:scene3d>
            <a:camera prst="perspectiveBelow"/>
            <a:lightRig rig="threePt" dir="t"/>
          </a:scene3d>
        </p:spPr>
      </p:pic>
    </p:spTree>
  </p:cSld>
  <p:clrMapOvr>
    <a:masterClrMapping/>
  </p:clrMapOvr>
  <p:transition spd="slow">
    <p:sndAc>
      <p:stSnd>
        <p:snd r:embed="rId3" name="pu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Effects</a:t>
            </a:r>
            <a:endParaRPr lang="en-US" dirty="0"/>
          </a:p>
        </p:txBody>
      </p:sp>
      <p:sp>
        <p:nvSpPr>
          <p:cNvPr id="3" name="Content Placeholder 2"/>
          <p:cNvSpPr>
            <a:spLocks noGrp="1"/>
          </p:cNvSpPr>
          <p:nvPr>
            <p:ph sz="half" idx="1"/>
          </p:nvPr>
        </p:nvSpPr>
        <p:spPr/>
        <p:txBody>
          <a:bodyPr>
            <a:normAutofit/>
          </a:bodyPr>
          <a:lstStyle/>
          <a:p>
            <a:pPr>
              <a:buFont typeface="Wingdings" pitchFamily="2" charset="2"/>
              <a:buChar char="Ø"/>
            </a:pPr>
            <a:r>
              <a:rPr lang="en-US" b="1" i="1" dirty="0" smtClean="0"/>
              <a:t>Population increases cause increased dependency on fossil fuels</a:t>
            </a:r>
          </a:p>
          <a:p>
            <a:pPr>
              <a:buFont typeface="Wingdings" pitchFamily="2" charset="2"/>
              <a:buChar char="Ø"/>
            </a:pPr>
            <a:r>
              <a:rPr lang="en-US" b="1" i="1" dirty="0" smtClean="0"/>
              <a:t>We are using them faster than they can be produced</a:t>
            </a:r>
          </a:p>
          <a:p>
            <a:pPr>
              <a:buNone/>
            </a:pPr>
            <a:endParaRPr lang="en-US" b="1" i="1" dirty="0" smtClean="0"/>
          </a:p>
          <a:p>
            <a:endParaRPr lang="en-US" dirty="0"/>
          </a:p>
        </p:txBody>
      </p:sp>
      <p:sp>
        <p:nvSpPr>
          <p:cNvPr id="5" name="Date Placeholder 4"/>
          <p:cNvSpPr>
            <a:spLocks noGrp="1"/>
          </p:cNvSpPr>
          <p:nvPr>
            <p:ph type="dt" sz="half" idx="10"/>
          </p:nvPr>
        </p:nvSpPr>
        <p:spPr/>
        <p:txBody>
          <a:bodyPr/>
          <a:lstStyle/>
          <a:p>
            <a:fld id="{62D99856-56AA-4AEE-BA7C-91C86B85F23A}" type="datetime1">
              <a:rPr lang="en-US" smtClean="0"/>
              <a:pPr/>
              <a:t>2/7/2011</a:t>
            </a:fld>
            <a:endParaRPr lang="en-US"/>
          </a:p>
        </p:txBody>
      </p:sp>
      <p:pic>
        <p:nvPicPr>
          <p:cNvPr id="1026" name="Picture 2" descr="C:\Program Files\Microsoft Office\MEDIA\CAGCAT10\j0149481.wmf"/>
          <p:cNvPicPr>
            <a:picLocks noGrp="1" noChangeAspect="1" noChangeArrowheads="1"/>
          </p:cNvPicPr>
          <p:nvPr>
            <p:ph sz="half" idx="2"/>
          </p:nvPr>
        </p:nvPicPr>
        <p:blipFill>
          <a:blip r:embed="rId3" cstate="print"/>
          <a:srcRect/>
          <a:stretch>
            <a:fillRect/>
          </a:stretch>
        </p:blipFill>
        <p:spPr bwMode="auto">
          <a:xfrm>
            <a:off x="5181600" y="1524000"/>
            <a:ext cx="3058562" cy="342861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8903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i="1" dirty="0" smtClean="0"/>
              <a:t/>
            </a:r>
            <a:br>
              <a:rPr lang="en-US" b="1" i="1" dirty="0" smtClean="0"/>
            </a:br>
            <a:r>
              <a:rPr lang="en-US" b="1" i="1" dirty="0" smtClean="0">
                <a:solidFill>
                  <a:srgbClr val="00B0F0"/>
                </a:solidFill>
              </a:rPr>
              <a:t>Fossil Fuels are a  Non-Renewable source of Energy</a:t>
            </a:r>
            <a:r>
              <a:rPr lang="en-US" b="1" i="1" dirty="0" smtClean="0"/>
              <a:t/>
            </a:r>
            <a:br>
              <a:rPr lang="en-US" b="1" i="1" dirty="0" smtClean="0"/>
            </a:br>
            <a:endParaRPr lang="en-US" dirty="0"/>
          </a:p>
        </p:txBody>
      </p:sp>
      <p:sp>
        <p:nvSpPr>
          <p:cNvPr id="5" name="Content Placeholder 4"/>
          <p:cNvSpPr>
            <a:spLocks noGrp="1"/>
          </p:cNvSpPr>
          <p:nvPr>
            <p:ph idx="1"/>
          </p:nvPr>
        </p:nvSpPr>
        <p:spPr>
          <a:xfrm>
            <a:off x="457200" y="1600201"/>
            <a:ext cx="8229600" cy="4343400"/>
          </a:xfrm>
        </p:spPr>
        <p:txBody>
          <a:bodyPr>
            <a:normAutofit fontScale="70000" lnSpcReduction="20000"/>
          </a:bodyPr>
          <a:lstStyle/>
          <a:p>
            <a:pPr>
              <a:buFont typeface="Wingdings" pitchFamily="2" charset="2"/>
              <a:buChar char="q"/>
            </a:pPr>
            <a:endParaRPr lang="en-US" b="1" i="1" dirty="0" smtClean="0"/>
          </a:p>
          <a:p>
            <a:pPr>
              <a:buFont typeface="Wingdings" pitchFamily="2" charset="2"/>
              <a:buChar char="q"/>
            </a:pPr>
            <a:r>
              <a:rPr lang="en-US" b="1" i="1" dirty="0" smtClean="0"/>
              <a:t>According to  </a:t>
            </a:r>
            <a:r>
              <a:rPr lang="en-US" b="1" i="1" dirty="0" err="1" smtClean="0"/>
              <a:t>Chughtai</a:t>
            </a:r>
            <a:r>
              <a:rPr lang="en-US" b="1" i="1" dirty="0" smtClean="0"/>
              <a:t> and  Shannon</a:t>
            </a:r>
            <a:br>
              <a:rPr lang="en-US" b="1" i="1" dirty="0" smtClean="0"/>
            </a:br>
            <a:r>
              <a:rPr lang="en-US" b="1" i="1" dirty="0" smtClean="0"/>
              <a:t>1995</a:t>
            </a:r>
            <a:br>
              <a:rPr lang="en-US" b="1" i="1" dirty="0" smtClean="0"/>
            </a:br>
            <a:endParaRPr lang="en-US" b="1" i="1" dirty="0" smtClean="0"/>
          </a:p>
          <a:p>
            <a:pPr>
              <a:buNone/>
            </a:pPr>
            <a:endParaRPr lang="en-US" dirty="0"/>
          </a:p>
          <a:p>
            <a:pPr fontAlgn="base">
              <a:buFont typeface="Wingdings" pitchFamily="2" charset="2"/>
              <a:buChar char="Ø"/>
            </a:pPr>
            <a:r>
              <a:rPr lang="en-US" dirty="0" smtClean="0"/>
              <a:t> Coal</a:t>
            </a:r>
            <a:r>
              <a:rPr lang="en-US" dirty="0"/>
              <a:t>, oil and natural gas, are a non-renewable source of </a:t>
            </a:r>
            <a:r>
              <a:rPr lang="en-US" dirty="0" smtClean="0"/>
              <a:t>energy</a:t>
            </a:r>
          </a:p>
          <a:p>
            <a:pPr fontAlgn="base">
              <a:buFont typeface="Wingdings" pitchFamily="2" charset="2"/>
              <a:buChar char="Ø"/>
            </a:pPr>
            <a:r>
              <a:rPr lang="en-US" dirty="0" smtClean="0"/>
              <a:t>Formed </a:t>
            </a:r>
            <a:r>
              <a:rPr lang="en-US" dirty="0"/>
              <a:t>from plants and animals that lived up to 300 million years </a:t>
            </a:r>
            <a:r>
              <a:rPr lang="en-US" dirty="0" smtClean="0"/>
              <a:t>ago</a:t>
            </a:r>
          </a:p>
          <a:p>
            <a:pPr fontAlgn="base">
              <a:buFont typeface="Wingdings" pitchFamily="2" charset="2"/>
              <a:buChar char="Ø"/>
            </a:pPr>
            <a:r>
              <a:rPr lang="en-US" dirty="0"/>
              <a:t>F</a:t>
            </a:r>
            <a:r>
              <a:rPr lang="en-US" dirty="0" smtClean="0"/>
              <a:t>ound </a:t>
            </a:r>
            <a:r>
              <a:rPr lang="en-US" dirty="0"/>
              <a:t>in deposits beneath the </a:t>
            </a:r>
            <a:r>
              <a:rPr lang="en-US" dirty="0" smtClean="0"/>
              <a:t>earth </a:t>
            </a:r>
          </a:p>
          <a:p>
            <a:pPr fontAlgn="base">
              <a:buFont typeface="Wingdings" pitchFamily="2" charset="2"/>
              <a:buChar char="Ø"/>
            </a:pPr>
            <a:r>
              <a:rPr lang="en-US" dirty="0" smtClean="0"/>
              <a:t> </a:t>
            </a:r>
            <a:r>
              <a:rPr lang="en-US" dirty="0"/>
              <a:t>B</a:t>
            </a:r>
            <a:r>
              <a:rPr lang="en-US" dirty="0" smtClean="0"/>
              <a:t>urned </a:t>
            </a:r>
            <a:r>
              <a:rPr lang="en-US" dirty="0"/>
              <a:t>to release the chemical energy that is stored within this </a:t>
            </a:r>
            <a:r>
              <a:rPr lang="en-US" dirty="0" smtClean="0"/>
              <a:t>resource</a:t>
            </a:r>
          </a:p>
          <a:p>
            <a:pPr fontAlgn="base">
              <a:buFont typeface="Wingdings" pitchFamily="2" charset="2"/>
              <a:buChar char="Ø"/>
            </a:pPr>
            <a:r>
              <a:rPr lang="en-US" dirty="0" smtClean="0"/>
              <a:t> Over </a:t>
            </a:r>
            <a:r>
              <a:rPr lang="en-US" dirty="0"/>
              <a:t>85% of our energy demands are met by the combustion of fossil </a:t>
            </a:r>
            <a:r>
              <a:rPr lang="en-US" dirty="0" smtClean="0"/>
              <a:t>fuels </a:t>
            </a:r>
            <a:endParaRPr lang="en-US" dirty="0"/>
          </a:p>
          <a:p>
            <a:endParaRPr lang="en-US" dirty="0"/>
          </a:p>
          <a:p>
            <a:endParaRPr lang="en-US" dirty="0"/>
          </a:p>
        </p:txBody>
      </p:sp>
      <p:sp>
        <p:nvSpPr>
          <p:cNvPr id="3" name="Date Placeholder 2"/>
          <p:cNvSpPr>
            <a:spLocks noGrp="1"/>
          </p:cNvSpPr>
          <p:nvPr>
            <p:ph type="dt" sz="half" idx="10"/>
          </p:nvPr>
        </p:nvSpPr>
        <p:spPr/>
        <p:txBody>
          <a:bodyPr/>
          <a:lstStyle/>
          <a:p>
            <a:fld id="{E41A5F94-1B85-439B-8B33-540AF87B1ABD}" type="datetime1">
              <a:rPr lang="en-US" smtClean="0"/>
              <a:pPr/>
              <a:t>2/7/2011</a:t>
            </a:fld>
            <a:endParaRPr lang="en-US"/>
          </a:p>
        </p:txBody>
      </p:sp>
    </p:spTree>
  </p:cSld>
  <p:clrMapOvr>
    <a:masterClrMapping/>
  </p:clrMapOvr>
  <p:transition spd="slow">
    <p:sndAc>
      <p:stSnd>
        <p:snd r:embed="rId3" name="las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66F11D-D2BE-45D4-AB9E-9324268EB95C}" type="datetime1">
              <a:rPr lang="en-US" smtClean="0"/>
              <a:pPr/>
              <a:t>2/7/2011</a:t>
            </a:fld>
            <a:endParaRPr lang="en-US"/>
          </a:p>
        </p:txBody>
      </p:sp>
      <p:pic>
        <p:nvPicPr>
          <p:cNvPr id="5" name="Content Placeholder 4" descr="http://www.umich.edu/~gs265/society/electricity1.jpg"/>
          <p:cNvPicPr>
            <a:picLocks noGrp="1"/>
          </p:cNvPicPr>
          <p:nvPr>
            <p:ph idx="1"/>
          </p:nvPr>
        </p:nvPicPr>
        <p:blipFill>
          <a:blip r:embed="rId3" cstate="print"/>
          <a:stretch>
            <a:fillRect/>
          </a:stretch>
        </p:blipFill>
        <p:spPr bwMode="auto">
          <a:xfrm>
            <a:off x="1917988" y="1600201"/>
            <a:ext cx="5308023" cy="4038600"/>
          </a:xfrm>
          <a:prstGeom prst="rect">
            <a:avLst/>
          </a:prstGeom>
          <a:noFill/>
          <a:ln w="9525">
            <a:noFill/>
            <a:miter lim="800000"/>
            <a:headEnd/>
            <a:tailEnd/>
          </a:ln>
        </p:spPr>
      </p:pic>
      <p:sp>
        <p:nvSpPr>
          <p:cNvPr id="8193" name="Rectangle 1"/>
          <p:cNvSpPr>
            <a:spLocks noGrp="1" noChangeArrowheads="1"/>
          </p:cNvSpPr>
          <p:nvPr>
            <p:ph type="title"/>
          </p:nvPr>
        </p:nvSpPr>
        <p:spPr bwMode="auto">
          <a:xfrm>
            <a:off x="990600" y="793770"/>
            <a:ext cx="69342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sz="1800" dirty="0" smtClean="0">
                <a:solidFill>
                  <a:schemeClr val="tx1"/>
                </a:solidFill>
                <a:latin typeface="Arial" pitchFamily="34" charset="0"/>
              </a:rPr>
              <a:t>Pie Chart Shows How Energy is Consumed</a:t>
            </a:r>
            <a:endParaRPr kumimoji="0" lang="en-US" sz="1800" b="0" i="0" u="none" strike="noStrike" cap="none" normalizeH="0" baseline="0" dirty="0" smtClean="0">
              <a:ln>
                <a:noFill/>
              </a:ln>
              <a:solidFill>
                <a:schemeClr val="tx1"/>
              </a:solidFill>
              <a:effectLst/>
              <a:latin typeface="Arial" pitchFamily="34" charset="0"/>
            </a:endParaRPr>
          </a:p>
        </p:txBody>
      </p:sp>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hlinkClick r:id="rId4"/>
              </a:rPr>
              <a:t>http://www.umich.edu/~gs265/society/fossilfuels.htm</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prst="slope"/>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3100" dirty="0" smtClean="0"/>
              <a:t/>
            </a:r>
            <a:br>
              <a:rPr lang="en-US" sz="3100" dirty="0" smtClean="0"/>
            </a:br>
            <a:r>
              <a:rPr lang="en-US" sz="3100" dirty="0" smtClean="0"/>
              <a:t>Oil &amp; Natural Gas Companies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Exempted from Basic Environmental Standards, 270,000 Oil and Gas Wells Threaten Western </a:t>
            </a:r>
            <a:r>
              <a:rPr lang="en-US" dirty="0" smtClean="0"/>
              <a:t>Water</a:t>
            </a:r>
          </a:p>
          <a:p>
            <a:pPr>
              <a:buFont typeface="Wingdings" pitchFamily="2" charset="2"/>
              <a:buChar char="Ø"/>
            </a:pPr>
            <a:endParaRPr lang="en-US" dirty="0"/>
          </a:p>
          <a:p>
            <a:pPr lvl="0">
              <a:buFont typeface="Wingdings" pitchFamily="2" charset="2"/>
              <a:buChar char="Ø"/>
            </a:pPr>
            <a:r>
              <a:rPr lang="en-US" b="1" dirty="0"/>
              <a:t>CONTACT:</a:t>
            </a:r>
            <a:r>
              <a:rPr lang="en-US" dirty="0"/>
              <a:t> EWG Public Affairs, (202) </a:t>
            </a:r>
            <a:r>
              <a:rPr lang="en-US" dirty="0" smtClean="0"/>
              <a:t>667-6982</a:t>
            </a:r>
          </a:p>
          <a:p>
            <a:pPr lvl="0">
              <a:buNone/>
            </a:pPr>
            <a:endParaRPr lang="en-US" dirty="0"/>
          </a:p>
          <a:p>
            <a:pPr>
              <a:buFont typeface="Wingdings" pitchFamily="2" charset="2"/>
              <a:buChar char="Ø"/>
            </a:pPr>
            <a:r>
              <a:rPr lang="en-US" dirty="0"/>
              <a:t>WASHINGTON, March </a:t>
            </a:r>
            <a:r>
              <a:rPr lang="en-US" dirty="0" smtClean="0"/>
              <a:t>26, 2009 </a:t>
            </a:r>
            <a:r>
              <a:rPr lang="en-US" dirty="0"/>
              <a:t>– Oil and natural gas companies have drilled almost 120,000 wells in the West since 2000, mostly for natural gas, and nearly 270,000 since 1980, according to industry records analyzed by Environmental Working Group. Yet drilling companies enjoy exemptions under most major federal environmental laws.</a:t>
            </a:r>
          </a:p>
          <a:p>
            <a:pPr>
              <a:buNone/>
            </a:pPr>
            <a:r>
              <a:rPr lang="en-US" dirty="0"/>
              <a:t> </a:t>
            </a:r>
          </a:p>
          <a:p>
            <a:pPr>
              <a:buFont typeface="Wingdings" pitchFamily="2" charset="2"/>
              <a:buChar char="Ø"/>
            </a:pPr>
            <a:r>
              <a:rPr lang="en-US" u="sng" dirty="0">
                <a:hlinkClick r:id="rId3"/>
              </a:rPr>
              <a:t>http://www.ewg.org/newsrelease/Free-Pass-for-Oil-and-Gas/090326</a:t>
            </a:r>
            <a:endParaRPr lang="en-US" dirty="0"/>
          </a:p>
        </p:txBody>
      </p:sp>
      <p:sp>
        <p:nvSpPr>
          <p:cNvPr id="4" name="Date Placeholder 3"/>
          <p:cNvSpPr>
            <a:spLocks noGrp="1"/>
          </p:cNvSpPr>
          <p:nvPr>
            <p:ph type="dt" sz="half" idx="10"/>
          </p:nvPr>
        </p:nvSpPr>
        <p:spPr/>
        <p:txBody>
          <a:bodyPr/>
          <a:lstStyle/>
          <a:p>
            <a:fld id="{6466F11D-D2BE-45D4-AB9E-9324268EB95C}" type="datetime1">
              <a:rPr lang="en-US" smtClean="0"/>
              <a:pPr/>
              <a:t>2/7/2011</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241</Words>
  <Application>Microsoft Office PowerPoint</Application>
  <PresentationFormat>On-screen Show (4:3)</PresentationFormat>
  <Paragraphs>90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Fossil fuels and You</vt:lpstr>
      <vt:lpstr>Fossil Fuels</vt:lpstr>
      <vt:lpstr>What are Fossil Fuels Made From?</vt:lpstr>
      <vt:lpstr>Fossil Fuels develop over Time</vt:lpstr>
      <vt:lpstr>Uses for Fossil Fuels</vt:lpstr>
      <vt:lpstr>Population Effects</vt:lpstr>
      <vt:lpstr> Fossil Fuels are a  Non-Renewable source of Energy </vt:lpstr>
      <vt:lpstr>Pie Chart Shows How Energy is Consumed</vt:lpstr>
      <vt:lpstr> Oil &amp; Natural Gas Companies </vt:lpstr>
      <vt:lpstr>Alternative Energy Sources</vt:lpstr>
      <vt:lpstr>Conserve Energy</vt:lpstr>
      <vt:lpstr>How Many Ways to Conserve our Non Renewable Energy Resources can You Think Of?</vt:lpstr>
      <vt:lpstr>Go Green!</vt:lpstr>
      <vt:lpstr>References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Know What Fossil Fuels Are? Fossil fuels are a natural resource for energy.</dc:title>
  <dc:creator>*</dc:creator>
  <cp:lastModifiedBy>*</cp:lastModifiedBy>
  <cp:revision>21</cp:revision>
  <dcterms:created xsi:type="dcterms:W3CDTF">2010-12-06T16:28:15Z</dcterms:created>
  <dcterms:modified xsi:type="dcterms:W3CDTF">2011-02-08T03:37:46Z</dcterms:modified>
</cp:coreProperties>
</file>